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360" r:id="rId5"/>
    <p:sldId id="324" r:id="rId6"/>
    <p:sldId id="325" r:id="rId7"/>
    <p:sldId id="326" r:id="rId8"/>
    <p:sldId id="327" r:id="rId9"/>
    <p:sldId id="348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9" r:id="rId23"/>
    <p:sldId id="341" r:id="rId24"/>
    <p:sldId id="342" r:id="rId25"/>
    <p:sldId id="343" r:id="rId26"/>
    <p:sldId id="344" r:id="rId27"/>
    <p:sldId id="345" r:id="rId28"/>
    <p:sldId id="346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83417" autoAdjust="0"/>
  </p:normalViewPr>
  <p:slideViewPr>
    <p:cSldViewPr snapToGrid="0" showGuides="1">
      <p:cViewPr varScale="1">
        <p:scale>
          <a:sx n="71" d="100"/>
          <a:sy n="71" d="100"/>
        </p:scale>
        <p:origin x="199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12/10/2022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Boven </a:t>
            </a:r>
            <a:r>
              <a:rPr lang="nl-NL" dirty="0" err="1"/>
              <a:t>gronds</a:t>
            </a:r>
            <a:r>
              <a:rPr lang="nl-NL" dirty="0"/>
              <a:t> deel en ondergronds deel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002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dirty="0"/>
              <a:t>Te koud: geel </a:t>
            </a:r>
            <a:r>
              <a:rPr lang="nl-NL" altLang="nl-NL" sz="1000" dirty="0"/>
              <a:t>(fotosynthese     )</a:t>
            </a:r>
            <a:r>
              <a:rPr lang="nl-NL" altLang="nl-NL" dirty="0"/>
              <a:t> en/of paars (fosfaat).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294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Droge grond</a:t>
            </a:r>
            <a:r>
              <a:rPr lang="nl-NL" dirty="0">
                <a:sym typeface="Wingdings" panose="05000000000000000000" pitchFamily="2" charset="2"/>
              </a:rPr>
              <a:t> sluiten van huidmondjes en geen opname van voedingsstoffen</a:t>
            </a:r>
            <a:r>
              <a:rPr lang="nl-NL" baseline="0" dirty="0">
                <a:sym typeface="Wingdings" panose="05000000000000000000" pitchFamily="2" charset="2"/>
              </a:rPr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8541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Na de bloei </a:t>
            </a:r>
            <a:r>
              <a:rPr lang="nl-NL" dirty="0">
                <a:sym typeface="Wingdings" panose="05000000000000000000" pitchFamily="2" charset="2"/>
              </a:rPr>
              <a:t> suikers richting de kolf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636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44893-4132-4EB8-B2B6-847F9D9D3994}" type="slidenum">
              <a:rPr lang="en-US" altLang="nl-NL" smtClean="0"/>
              <a:pPr>
                <a:defRPr/>
              </a:pPr>
              <a:t>21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86095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44893-4132-4EB8-B2B6-847F9D9D3994}" type="slidenum">
              <a:rPr lang="en-US" altLang="nl-NL" smtClean="0"/>
              <a:pPr>
                <a:defRPr/>
              </a:pPr>
              <a:t>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39980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Lage temp</a:t>
            </a:r>
            <a:r>
              <a:rPr lang="nl-NL" baseline="0" dirty="0"/>
              <a:t> in 1</a:t>
            </a:r>
            <a:r>
              <a:rPr lang="nl-NL" baseline="30000" dirty="0"/>
              <a:t>e</a:t>
            </a:r>
            <a:r>
              <a:rPr lang="nl-NL" baseline="0" dirty="0"/>
              <a:t> helft groeiseizoen</a:t>
            </a:r>
            <a:r>
              <a:rPr lang="nl-NL" baseline="0" dirty="0">
                <a:sym typeface="Wingdings" panose="05000000000000000000" pitchFamily="2" charset="2"/>
              </a:rPr>
              <a:t>  later bloeien lager kolfaandeel </a:t>
            </a:r>
          </a:p>
          <a:p>
            <a:r>
              <a:rPr lang="nl-NL" baseline="0" dirty="0">
                <a:sym typeface="Wingdings" panose="05000000000000000000" pitchFamily="2" charset="2"/>
              </a:rPr>
              <a:t>Slecht vochtvoorziening tijdens bloei laag kolfaandeel </a:t>
            </a:r>
          </a:p>
          <a:p>
            <a:r>
              <a:rPr lang="nl-NL" baseline="0" dirty="0">
                <a:sym typeface="Wingdings" panose="05000000000000000000" pitchFamily="2" charset="2"/>
              </a:rPr>
              <a:t>Hoge temp bij afrijping zijn ongunstig voor kolfaandeel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2734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E44893-4132-4EB8-B2B6-847F9D9D3994}" type="slidenum">
              <a:rPr lang="en-US" altLang="nl-NL" smtClean="0"/>
              <a:pPr>
                <a:defRPr/>
              </a:pPr>
              <a:t>25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7087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Eerst vooral uit blad</a:t>
            </a:r>
            <a:r>
              <a:rPr lang="nl-NL" dirty="0">
                <a:sym typeface="Wingdings" panose="05000000000000000000" pitchFamily="2" charset="2"/>
              </a:rPr>
              <a:t> na 4-5 bladstadium ontwikkeling stengel</a:t>
            </a:r>
            <a:r>
              <a:rPr lang="nl-NL" baseline="0" dirty="0">
                <a:sym typeface="Wingdings" panose="05000000000000000000" pitchFamily="2" charset="2"/>
              </a:rPr>
              <a:t>  15/16 </a:t>
            </a:r>
          </a:p>
          <a:p>
            <a:r>
              <a:rPr lang="nl-NL" baseline="0" dirty="0">
                <a:sym typeface="Wingdings" panose="05000000000000000000" pitchFamily="2" charset="2"/>
              </a:rPr>
              <a:t>Groei is </a:t>
            </a:r>
            <a:r>
              <a:rPr lang="nl-NL" baseline="0" dirty="0" err="1">
                <a:sym typeface="Wingdings" panose="05000000000000000000" pitchFamily="2" charset="2"/>
              </a:rPr>
              <a:t>rechtomhoog</a:t>
            </a:r>
            <a:r>
              <a:rPr lang="nl-NL" baseline="0" dirty="0">
                <a:sym typeface="Wingdings" panose="05000000000000000000" pitchFamily="2" charset="2"/>
              </a:rPr>
              <a:t> alleen bij lage dichtheid of randen kans op zijgroei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054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nl-NL" dirty="0"/>
              <a:t>	- mannelijke(pluim) en vrouwelijke (kolf)  </a:t>
            </a:r>
          </a:p>
          <a:p>
            <a:pPr>
              <a:buNone/>
            </a:pPr>
            <a:r>
              <a:rPr lang="nl-NL" dirty="0"/>
              <a:t>            bloemen zijn van elkaar gescheiden op 1 plant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Stuifmeel in de helmknoppen</a:t>
            </a:r>
            <a:r>
              <a:rPr lang="nl-NL" baseline="0" dirty="0"/>
              <a:t> </a:t>
            </a:r>
          </a:p>
          <a:p>
            <a:pPr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687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Kroonwortel met name voor de stevigheid,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807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Eind</a:t>
            </a:r>
            <a:r>
              <a:rPr lang="nl-NL" baseline="0" dirty="0"/>
              <a:t> juni is het dichtgegroeid</a:t>
            </a:r>
            <a:r>
              <a:rPr lang="nl-NL" baseline="0" dirty="0">
                <a:sym typeface="Wingdings" panose="05000000000000000000" pitchFamily="2" charset="2"/>
              </a:rPr>
              <a:t> de hoogte in met de plant om zon te krijgen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9750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nl-NL" dirty="0"/>
              <a:t>Warm</a:t>
            </a:r>
            <a:r>
              <a:rPr lang="nl-NL" dirty="0">
                <a:sym typeface="Wingdings" pitchFamily="2" charset="2"/>
              </a:rPr>
              <a:t> verticaal</a:t>
            </a:r>
          </a:p>
          <a:p>
            <a:pPr>
              <a:buNone/>
            </a:pPr>
            <a:r>
              <a:rPr lang="nl-NL" dirty="0">
                <a:sym typeface="Wingdings" pitchFamily="2" charset="2"/>
              </a:rPr>
              <a:t>Koud  horizontaal 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487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Aanleg</a:t>
            </a:r>
            <a:r>
              <a:rPr lang="nl-NL" baseline="0" dirty="0"/>
              <a:t> bloei i</a:t>
            </a:r>
            <a:r>
              <a:rPr lang="nl-NL" dirty="0"/>
              <a:t>n 4-5 bladstadium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Mannelijke</a:t>
            </a:r>
            <a:r>
              <a:rPr lang="nl-NL" baseline="0" dirty="0"/>
              <a:t> bloei is eerder dan kolf bloei. </a:t>
            </a:r>
            <a:r>
              <a:rPr lang="nl-NL" baseline="0" dirty="0">
                <a:sym typeface="Wingdings" panose="05000000000000000000" pitchFamily="2" charset="2"/>
              </a:rPr>
              <a:t> geen zelfbestuiving hierdoor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>
                <a:sym typeface="Wingdings" panose="05000000000000000000" pitchFamily="2" charset="2"/>
              </a:rPr>
              <a:t>Bloei kolf ongeveer na 7 weken van inzaaien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dirty="0"/>
              <a:t>Te koud: geel </a:t>
            </a:r>
            <a:r>
              <a:rPr lang="nl-NL" altLang="nl-NL" sz="1000" dirty="0"/>
              <a:t>(fotosynthese     )</a:t>
            </a:r>
            <a:r>
              <a:rPr lang="nl-NL" altLang="nl-NL" dirty="0"/>
              <a:t> en/of paars (fosfaat).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32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Vochtgehalte gemiddeld in een rijpe korrel 30-40%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019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Opkomst-</a:t>
            </a:r>
            <a:r>
              <a:rPr lang="nl-NL" baseline="0" dirty="0"/>
              <a:t> jeugdgroei- </a:t>
            </a:r>
            <a:r>
              <a:rPr lang="nl-NL" baseline="0" dirty="0" err="1"/>
              <a:t>schiten</a:t>
            </a:r>
            <a:r>
              <a:rPr lang="nl-NL" baseline="0" dirty="0"/>
              <a:t>- bloeiproces- korrelvulling- afrijping </a:t>
            </a:r>
          </a:p>
          <a:p>
            <a:r>
              <a:rPr lang="nl-NL" baseline="0" dirty="0"/>
              <a:t>Onkruidbestrijding in de 2/3</a:t>
            </a:r>
            <a:r>
              <a:rPr lang="nl-NL" baseline="30000" dirty="0"/>
              <a:t>e</a:t>
            </a:r>
            <a:r>
              <a:rPr lang="nl-NL" baseline="0" dirty="0"/>
              <a:t> week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591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5004932"/>
            <a:ext cx="6507000" cy="481473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3375" spc="-68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12-10-2022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92516" y="5896036"/>
            <a:ext cx="2062840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9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23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2250" b="1" kern="1200" spc="-23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0" y="-1368000"/>
            <a:ext cx="7581023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1" y="296871"/>
            <a:ext cx="6379369" cy="5832475"/>
          </a:xfrm>
        </p:spPr>
        <p:txBody>
          <a:bodyPr numCol="1" spcCol="180000" anchor="ctr"/>
          <a:lstStyle>
            <a:lvl1pPr marL="243000" indent="-243000">
              <a:spcBef>
                <a:spcPts val="675"/>
              </a:spcBef>
              <a:defRPr sz="1688">
                <a:solidFill>
                  <a:schemeClr val="tx1"/>
                </a:solidFill>
              </a:defRPr>
            </a:lvl1pPr>
            <a:lvl2pPr marL="486000" indent="-243000">
              <a:spcBef>
                <a:spcPts val="675"/>
              </a:spcBef>
              <a:defRPr sz="1688">
                <a:solidFill>
                  <a:schemeClr val="tx1"/>
                </a:solidFill>
              </a:defRPr>
            </a:lvl2pPr>
            <a:lvl3pPr marL="729000" indent="-243000">
              <a:spcBef>
                <a:spcPts val="0"/>
              </a:spcBef>
              <a:defRPr sz="1688">
                <a:solidFill>
                  <a:schemeClr val="tx1"/>
                </a:solidFill>
              </a:defRPr>
            </a:lvl3pPr>
            <a:lvl4pPr>
              <a:spcBef>
                <a:spcPts val="675"/>
              </a:spcBef>
              <a:defRPr sz="1688">
                <a:solidFill>
                  <a:schemeClr val="tx1"/>
                </a:solidFill>
              </a:defRPr>
            </a:lvl4pPr>
            <a:lvl5pPr>
              <a:spcBef>
                <a:spcPts val="675"/>
              </a:spcBef>
              <a:defRPr sz="1688">
                <a:solidFill>
                  <a:schemeClr val="tx1"/>
                </a:solidFill>
              </a:defRPr>
            </a:lvl5pPr>
            <a:lvl6pPr>
              <a:spcBef>
                <a:spcPts val="675"/>
              </a:spcBef>
              <a:defRPr sz="1688">
                <a:solidFill>
                  <a:schemeClr val="tx1"/>
                </a:solidFill>
              </a:defRPr>
            </a:lvl6pPr>
            <a:lvl7pPr>
              <a:spcBef>
                <a:spcPts val="675"/>
              </a:spcBef>
              <a:defRPr sz="1688">
                <a:solidFill>
                  <a:schemeClr val="tx1"/>
                </a:solidFill>
              </a:defRPr>
            </a:lvl7pPr>
            <a:lvl8pPr>
              <a:spcBef>
                <a:spcPts val="675"/>
              </a:spcBef>
              <a:defRPr sz="1688">
                <a:solidFill>
                  <a:schemeClr val="tx1"/>
                </a:solidFill>
              </a:defRPr>
            </a:lvl8pPr>
            <a:lvl9pPr>
              <a:spcBef>
                <a:spcPts val="675"/>
              </a:spcBef>
              <a:defRPr sz="1688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0" y="-1368000"/>
            <a:ext cx="7581023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8" y="296871"/>
            <a:ext cx="8586788" cy="5832475"/>
          </a:xfrm>
        </p:spPr>
        <p:txBody>
          <a:bodyPr numCol="1" spcCol="180000" anchor="ctr"/>
          <a:lstStyle>
            <a:lvl1pPr marL="243000" indent="-243000">
              <a:spcBef>
                <a:spcPts val="675"/>
              </a:spcBef>
              <a:defRPr sz="1688">
                <a:solidFill>
                  <a:schemeClr val="accent1"/>
                </a:solidFill>
              </a:defRPr>
            </a:lvl1pPr>
            <a:lvl2pPr marL="486000" indent="-243000">
              <a:spcBef>
                <a:spcPts val="675"/>
              </a:spcBef>
              <a:defRPr sz="1688">
                <a:solidFill>
                  <a:schemeClr val="accent1"/>
                </a:solidFill>
              </a:defRPr>
            </a:lvl2pPr>
            <a:lvl3pPr marL="729000" indent="-243000">
              <a:spcBef>
                <a:spcPts val="0"/>
              </a:spcBef>
              <a:defRPr sz="1688">
                <a:solidFill>
                  <a:schemeClr val="accent1"/>
                </a:solidFill>
              </a:defRPr>
            </a:lvl3pPr>
            <a:lvl4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4pPr>
            <a:lvl5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5pPr>
            <a:lvl6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6pPr>
            <a:lvl7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7pPr>
            <a:lvl8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8pPr>
            <a:lvl9pPr>
              <a:spcBef>
                <a:spcPts val="675"/>
              </a:spcBef>
              <a:defRPr sz="1688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8" y="1709738"/>
            <a:ext cx="8586788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2" y="296863"/>
            <a:ext cx="42290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0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31537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49416" y="6308770"/>
            <a:ext cx="6075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537" y="296863"/>
            <a:ext cx="42290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1537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0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3057" y="1700213"/>
            <a:ext cx="424234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1534" y="5722946"/>
            <a:ext cx="4233861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606" y="5722946"/>
            <a:ext cx="4233861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10" y="1700213"/>
            <a:ext cx="424234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1536" y="1700213"/>
            <a:ext cx="361788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0"/>
            <a:ext cx="9143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606" y="5722946"/>
            <a:ext cx="5364276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9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11" y="1700213"/>
            <a:ext cx="2612573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0" y="1700213"/>
            <a:ext cx="3150394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30314" y="1711833"/>
            <a:ext cx="2612573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3958234"/>
            <a:ext cx="6507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2869" spc="-85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8" y="1709738"/>
            <a:ext cx="8586788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0"/>
            <a:ext cx="9143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9" y="2610364"/>
            <a:ext cx="4233862" cy="3518983"/>
          </a:xfrm>
        </p:spPr>
        <p:txBody>
          <a:bodyPr>
            <a:normAutofit/>
          </a:bodyPr>
          <a:lstStyle>
            <a:lvl1pPr marL="0" indent="0" algn="l">
              <a:buNone/>
              <a:defRPr sz="1688">
                <a:solidFill>
                  <a:schemeClr val="accent3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296862"/>
            <a:ext cx="5398294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2869" spc="-85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4"/>
            <a:ext cx="9143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8" y="5155915"/>
            <a:ext cx="5751000" cy="973424"/>
          </a:xfrm>
        </p:spPr>
        <p:txBody>
          <a:bodyPr>
            <a:normAutofit/>
          </a:bodyPr>
          <a:lstStyle>
            <a:lvl1pPr marL="0" indent="0" algn="l">
              <a:buNone/>
              <a:defRPr sz="1688">
                <a:solidFill>
                  <a:schemeClr val="accent3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6" y="2824164"/>
            <a:ext cx="5751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2869" spc="-85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10" y="1700222"/>
            <a:ext cx="8578309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11" y="4721309"/>
            <a:ext cx="8578309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08" y="296863"/>
            <a:ext cx="8586788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278608" y="296871"/>
            <a:ext cx="8586788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12-10-2022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-1368000"/>
            <a:ext cx="8586787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12-10-2022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0766" y="2946447"/>
            <a:ext cx="3564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13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101" y="2861101"/>
            <a:ext cx="5257800" cy="1160403"/>
          </a:xfrm>
        </p:spPr>
        <p:txBody>
          <a:bodyPr anchor="ctr"/>
          <a:lstStyle>
            <a:lvl1pPr algn="ctr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12-10-2022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12-10-2022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30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278606" y="1700213"/>
            <a:ext cx="3527583" cy="4532324"/>
            <a:chOff x="371475" y="1700213"/>
            <a:chExt cx="4703444" cy="4532324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51435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88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45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563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591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591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563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514350" eaLnBrk="1" fontAlgn="auto" latinLnBrk="0" hangingPunct="1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61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514350" eaLnBrk="1" fontAlgn="auto" latinLnBrk="0" hangingPunct="1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61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17524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21500" lvl="0" indent="-121500">
                <a:buFont typeface="Arial" panose="020B0604020202020204" pitchFamily="34" charset="0"/>
                <a:buChar char="•"/>
              </a:pPr>
              <a:r>
                <a:rPr lang="nl-NL" sz="1013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sz="1013" noProof="0" dirty="0"/>
                <a:t> niveau</a:t>
              </a:r>
            </a:p>
            <a:p>
              <a:pPr marL="282235" lvl="1" indent="-160735">
                <a:buFont typeface="Arial" panose="020B0604020202020204" pitchFamily="34" charset="0"/>
                <a:buChar char="-"/>
              </a:pPr>
              <a:r>
                <a:rPr lang="nl-NL" sz="1013" noProof="0" dirty="0"/>
                <a:t>Tweede niveau</a:t>
              </a:r>
            </a:p>
            <a:p>
              <a:pPr marL="364500" lvl="2" indent="-121500">
                <a:buFont typeface="Arial" panose="020B0604020202020204" pitchFamily="34" charset="0"/>
                <a:buChar char="-"/>
              </a:pPr>
              <a:r>
                <a:rPr lang="nl-NL" sz="1013" noProof="0" dirty="0"/>
                <a:t>Derde niveau</a:t>
              </a:r>
            </a:p>
            <a:p>
              <a:pPr marL="0" lvl="3"/>
              <a:r>
                <a:rPr lang="nl-NL" sz="1013" b="1" noProof="0" dirty="0"/>
                <a:t>Vierde niveau</a:t>
              </a:r>
            </a:p>
            <a:p>
              <a:pPr marL="0" lvl="4"/>
              <a:r>
                <a:rPr lang="nl-NL" sz="1013" noProof="0" dirty="0"/>
                <a:t>Vijfde niveau</a:t>
              </a:r>
            </a:p>
            <a:p>
              <a:pPr marL="243000" lvl="5" indent="-243000">
                <a:buFont typeface="+mj-lt"/>
                <a:buAutoNum type="arabicPeriod"/>
              </a:pPr>
              <a:r>
                <a:rPr lang="nl-NL" sz="1013" noProof="0" dirty="0"/>
                <a:t>Zesde niveau</a:t>
              </a:r>
            </a:p>
            <a:p>
              <a:pPr marL="486000" lvl="6" indent="-243000">
                <a:buFont typeface="+mj-lt"/>
                <a:buAutoNum type="alphaLcPeriod"/>
              </a:pPr>
              <a:r>
                <a:rPr lang="nl-NL" sz="1013" noProof="0" dirty="0"/>
                <a:t>Zevende niveau - Subtitel</a:t>
              </a:r>
            </a:p>
            <a:p>
              <a:pPr marL="0" lvl="7">
                <a:spcAft>
                  <a:spcPts val="675"/>
                </a:spcAft>
              </a:pPr>
              <a:r>
                <a:rPr lang="nl-NL" sz="1688" noProof="0" dirty="0"/>
                <a:t>Achtste niveau - Subtitel</a:t>
              </a:r>
            </a:p>
            <a:p>
              <a:pPr marL="0" lvl="8"/>
              <a:r>
                <a:rPr lang="nl-NL" sz="1013" noProof="0" dirty="0"/>
                <a:t>Negende Niveau</a:t>
              </a:r>
            </a:p>
            <a:p>
              <a:endParaRPr lang="nl-NL" sz="1013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619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4567757" y="1714039"/>
            <a:ext cx="3223695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51435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88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619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61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61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61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r>
                  <a:rPr lang="nl-NL" sz="45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endParaRPr lang="nl-NL" sz="45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endParaRPr lang="nl-NL" sz="45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6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514350" eaLnBrk="1" fontAlgn="auto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619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619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61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61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563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</a:pPr>
              <a:endParaRPr lang="nl-NL" sz="45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563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338"/>
                  </a:spcBef>
                  <a:spcAft>
                    <a:spcPts val="338"/>
                  </a:spcAft>
                </a:pPr>
                <a:endParaRPr lang="nl-NL" sz="45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563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338"/>
                    </a:spcBef>
                    <a:spcAft>
                      <a:spcPts val="338"/>
                    </a:spcAft>
                  </a:pPr>
                  <a:endParaRPr lang="nl-NL" sz="45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563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sz="1013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154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684851" rtl="0" eaLnBrk="1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</a:pPr>
              <a:r>
                <a:rPr lang="nl-NL" sz="45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154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684851" rtl="0" eaLnBrk="1" latinLnBrk="0" hangingPunct="1">
                <a:lnSpc>
                  <a:spcPct val="90000"/>
                </a:lnSpc>
                <a:spcBef>
                  <a:spcPts val="338"/>
                </a:spcBef>
                <a:spcAft>
                  <a:spcPts val="338"/>
                </a:spcAft>
              </a:pPr>
              <a:r>
                <a:rPr lang="nl-NL" sz="45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278611" y="296863"/>
            <a:ext cx="758102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225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296872"/>
            <a:ext cx="4233862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3375" spc="-68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9" y="2699264"/>
            <a:ext cx="4233862" cy="3430083"/>
          </a:xfrm>
        </p:spPr>
        <p:txBody>
          <a:bodyPr>
            <a:normAutofit/>
          </a:bodyPr>
          <a:lstStyle>
            <a:lvl1pPr marL="0" indent="0" algn="l">
              <a:buNone/>
              <a:defRPr sz="1688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92514" y="5896036"/>
            <a:ext cx="20628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1537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2514" y="5896036"/>
            <a:ext cx="20628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3001962"/>
            <a:ext cx="6507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3375" spc="-68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92516" y="5896036"/>
            <a:ext cx="2062840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013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12-10-2022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7695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8" y="1709738"/>
            <a:ext cx="8586788" cy="4419599"/>
          </a:xfrm>
        </p:spPr>
        <p:txBody>
          <a:bodyPr numCol="2" spcCol="180000">
            <a:noAutofit/>
          </a:bodyPr>
          <a:lstStyle>
            <a:lvl1pPr marL="364500" indent="-364500">
              <a:spcBef>
                <a:spcPts val="1575"/>
              </a:spcBef>
              <a:buFont typeface="+mj-lt"/>
              <a:buAutoNum type="arabicPeriod"/>
              <a:defRPr sz="1688" b="1">
                <a:solidFill>
                  <a:schemeClr val="tx1"/>
                </a:solidFill>
              </a:defRPr>
            </a:lvl1pPr>
            <a:lvl2pPr marL="364500" indent="0">
              <a:spcBef>
                <a:spcPts val="113"/>
              </a:spcBef>
              <a:buFont typeface="+mj-lt"/>
              <a:buNone/>
              <a:defRPr sz="1013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296863"/>
            <a:ext cx="7695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8" y="1709738"/>
            <a:ext cx="8586788" cy="4419599"/>
          </a:xfrm>
        </p:spPr>
        <p:txBody>
          <a:bodyPr numCol="2" spcCol="180000">
            <a:noAutofit/>
          </a:bodyPr>
          <a:lstStyle>
            <a:lvl1pPr marL="364500" indent="-364500">
              <a:spcBef>
                <a:spcPts val="1575"/>
              </a:spcBef>
              <a:buClr>
                <a:schemeClr val="accent1"/>
              </a:buClr>
              <a:buFont typeface="+mj-lt"/>
              <a:buAutoNum type="arabicPeriod"/>
              <a:defRPr sz="1688" b="1">
                <a:solidFill>
                  <a:schemeClr val="accent3"/>
                </a:solidFill>
              </a:defRPr>
            </a:lvl1pPr>
            <a:lvl2pPr marL="364500" indent="0">
              <a:spcBef>
                <a:spcPts val="113"/>
              </a:spcBef>
              <a:buFont typeface="+mj-lt"/>
              <a:buNone/>
              <a:defRPr sz="1013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9" y="296863"/>
            <a:ext cx="4233861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7" y="1709738"/>
            <a:ext cx="4233862" cy="4419599"/>
          </a:xfrm>
        </p:spPr>
        <p:txBody>
          <a:bodyPr numCol="1" spcCol="180000">
            <a:noAutofit/>
          </a:bodyPr>
          <a:lstStyle>
            <a:lvl1pPr marL="364500" indent="-364500">
              <a:spcBef>
                <a:spcPts val="1575"/>
              </a:spcBef>
              <a:buFont typeface="+mj-lt"/>
              <a:buAutoNum type="arabicPeriod"/>
              <a:defRPr sz="1688" b="1">
                <a:solidFill>
                  <a:schemeClr val="tx1"/>
                </a:solidFill>
              </a:defRPr>
            </a:lvl1pPr>
            <a:lvl2pPr marL="364500" indent="0">
              <a:spcBef>
                <a:spcPts val="113"/>
              </a:spcBef>
              <a:buFont typeface="+mj-lt"/>
              <a:buNone/>
              <a:defRPr sz="1013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1537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9416" y="6308770"/>
            <a:ext cx="6075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9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23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2250" b="1" kern="1200" spc="-23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9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23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12-10-2022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2250" b="1" kern="1200" spc="-23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11" y="296863"/>
            <a:ext cx="7581023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608" y="1709739"/>
            <a:ext cx="8586788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999" y="7020000"/>
            <a:ext cx="1215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12-10-2022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430" y="6325170"/>
            <a:ext cx="3972043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8607" y="6325170"/>
            <a:ext cx="233958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675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8249416" y="6308770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013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25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500" indent="-121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43000" indent="-121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364500" indent="-12150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013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514350" rtl="0" eaLnBrk="1" latinLnBrk="0" hangingPunct="1">
        <a:lnSpc>
          <a:spcPct val="100000"/>
        </a:lnSpc>
        <a:spcBef>
          <a:spcPts val="0"/>
        </a:spcBef>
        <a:buFontTx/>
        <a:buNone/>
        <a:defRPr sz="1013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514350" rtl="0" eaLnBrk="1" latinLnBrk="0" hangingPunct="1">
        <a:lnSpc>
          <a:spcPct val="100000"/>
        </a:lnSpc>
        <a:spcBef>
          <a:spcPts val="0"/>
        </a:spcBef>
        <a:buFont typeface="+mj-lt"/>
        <a:buNone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0" indent="-243000" algn="l" defTabSz="51435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486000" indent="-243000" algn="l" defTabSz="5143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013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None/>
        <a:defRPr lang="nl-NL" sz="1688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51435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6" userDrawn="1">
          <p15:clr>
            <a:srgbClr val="F26B43"/>
          </p15:clr>
        </p15:guide>
        <p15:guide id="4" pos="5585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video/hoe-groeit-mais-het-hele-groeiproces-van-maiskorrel-tot-maiskolf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2">
            <a:extLst>
              <a:ext uri="{FF2B5EF4-FFF2-40B4-BE49-F238E27FC236}">
                <a16:creationId xmlns:a16="http://schemas.microsoft.com/office/drawing/2014/main" id="{4AA12A28-C83D-4D48-A489-57E7E970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NL" noProof="0"/>
              <a:t>Onderwerp van de presentatie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D506EF4C-47F1-42A4-901E-71535973E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8" y="6325170"/>
            <a:ext cx="602456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57F04B2F-7CB4-4EC9-8DAE-E7C3ED683122}" type="datetime1">
              <a:rPr lang="nl-NL" noProof="0" smtClean="0"/>
              <a:pPr>
                <a:spcAft>
                  <a:spcPts val="600"/>
                </a:spcAft>
              </a:pPr>
              <a:t>12-10-2022</a:t>
            </a:fld>
            <a:endParaRPr lang="nl-NL" noProof="0"/>
          </a:p>
        </p:txBody>
      </p:sp>
      <p:sp>
        <p:nvSpPr>
          <p:cNvPr id="35843" name="Ondertitel 2"/>
          <p:cNvSpPr>
            <a:spLocks noGrp="1"/>
          </p:cNvSpPr>
          <p:nvPr>
            <p:ph type="subTitle" idx="1"/>
          </p:nvPr>
        </p:nvSpPr>
        <p:spPr>
          <a:xfrm>
            <a:off x="280988" y="5155915"/>
            <a:ext cx="5751000" cy="9734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altLang="nl-NL" b="1" dirty="0"/>
              <a:t>Voedergewassen V31 </a:t>
            </a:r>
          </a:p>
        </p:txBody>
      </p:sp>
      <p:sp>
        <p:nvSpPr>
          <p:cNvPr id="35842" name="Titel 1"/>
          <p:cNvSpPr>
            <a:spLocks noGrp="1"/>
          </p:cNvSpPr>
          <p:nvPr>
            <p:ph type="ctrTitle"/>
          </p:nvPr>
        </p:nvSpPr>
        <p:spPr>
          <a:xfrm>
            <a:off x="278606" y="2824164"/>
            <a:ext cx="5751000" cy="2082553"/>
          </a:xfrm>
        </p:spPr>
        <p:txBody>
          <a:bodyPr wrap="square" anchor="b">
            <a:normAutofit/>
          </a:bodyPr>
          <a:lstStyle/>
          <a:p>
            <a:r>
              <a:rPr lang="nl-NL" altLang="nl-NL" dirty="0"/>
              <a:t>2. Het gewas </a:t>
            </a:r>
            <a:endParaRPr lang="nl-NL" altLang="nl-NL" b="1" dirty="0"/>
          </a:p>
        </p:txBody>
      </p:sp>
    </p:spTree>
    <p:extLst>
      <p:ext uri="{BB962C8B-B14F-4D97-AF65-F5344CB8AC3E}">
        <p14:creationId xmlns:p14="http://schemas.microsoft.com/office/powerpoint/2010/main" val="1231766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Blad- en stengelontwikkeling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4929411"/>
          </a:xfrm>
        </p:spPr>
        <p:txBody>
          <a:bodyPr>
            <a:normAutofit/>
          </a:bodyPr>
          <a:lstStyle/>
          <a:p>
            <a:r>
              <a:rPr lang="nl-NL" sz="2800" dirty="0"/>
              <a:t>Gemiddeld elke 6 dagen nieuw blad </a:t>
            </a:r>
          </a:p>
          <a:p>
            <a:r>
              <a:rPr lang="nl-NL" sz="2800" dirty="0"/>
              <a:t>Eerst wortels, daarna stengel</a:t>
            </a:r>
          </a:p>
          <a:p>
            <a:r>
              <a:rPr lang="nl-NL" sz="2800" dirty="0"/>
              <a:t>Groei stengel tot na de bloei </a:t>
            </a:r>
          </a:p>
          <a:p>
            <a:r>
              <a:rPr lang="nl-NL" sz="2800" dirty="0"/>
              <a:t>Bladoppervlak het grootst tijdens de bloei </a:t>
            </a:r>
          </a:p>
          <a:p>
            <a:endParaRPr lang="nl-NL" sz="2800" dirty="0"/>
          </a:p>
          <a:p>
            <a:pPr>
              <a:buNone/>
            </a:pPr>
            <a:r>
              <a:rPr lang="nl-NL" sz="2800" dirty="0"/>
              <a:t>Geheel afhankelijk van:</a:t>
            </a:r>
          </a:p>
          <a:p>
            <a:pPr>
              <a:buNone/>
            </a:pPr>
            <a:r>
              <a:rPr lang="nl-NL" sz="2800" dirty="0"/>
              <a:t> 		- zaaitijdstip</a:t>
            </a:r>
          </a:p>
          <a:p>
            <a:pPr>
              <a:buNone/>
            </a:pPr>
            <a:r>
              <a:rPr lang="nl-NL" sz="2800" dirty="0"/>
              <a:t>		- jaar </a:t>
            </a:r>
          </a:p>
          <a:p>
            <a:pPr>
              <a:buNone/>
            </a:pPr>
            <a:r>
              <a:rPr lang="nl-NL" sz="2800" dirty="0"/>
              <a:t>		- ras </a:t>
            </a:r>
          </a:p>
          <a:p>
            <a:pPr>
              <a:buNone/>
            </a:pPr>
            <a:r>
              <a:rPr lang="nl-NL" sz="2800" dirty="0"/>
              <a:t>		- grondsoort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10</a:t>
            </a:fld>
            <a:endParaRPr lang="en-US" altLang="nl-NL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78819"/>
            <a:ext cx="3763422" cy="297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597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Wortelontwikkeling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8611" y="1196752"/>
            <a:ext cx="8865389" cy="4929411"/>
          </a:xfrm>
        </p:spPr>
        <p:txBody>
          <a:bodyPr>
            <a:normAutofit/>
          </a:bodyPr>
          <a:lstStyle/>
          <a:p>
            <a:r>
              <a:rPr lang="nl-NL" sz="2800" dirty="0"/>
              <a:t>Tot 3 weken </a:t>
            </a:r>
            <a:r>
              <a:rPr lang="nl-NL" sz="2800" dirty="0">
                <a:sym typeface="Wingdings" pitchFamily="2" charset="2"/>
              </a:rPr>
              <a:t>k</a:t>
            </a:r>
            <a:r>
              <a:rPr lang="nl-NL" sz="2800" dirty="0"/>
              <a:t>iemwortel met enkele kroonwortels</a:t>
            </a:r>
          </a:p>
          <a:p>
            <a:r>
              <a:rPr lang="nl-NL" sz="2800" dirty="0"/>
              <a:t>Tot bloei </a:t>
            </a:r>
            <a:r>
              <a:rPr lang="nl-NL" sz="2800" dirty="0">
                <a:sym typeface="Wingdings" pitchFamily="2" charset="2"/>
              </a:rPr>
              <a:t> nieuwe kransen bijwortels </a:t>
            </a:r>
          </a:p>
          <a:p>
            <a:r>
              <a:rPr lang="nl-NL" sz="2800" dirty="0">
                <a:sym typeface="Wingdings" pitchFamily="2" charset="2"/>
              </a:rPr>
              <a:t>Na bloei geen nieuwe vorming wortels, afsterving wortels</a:t>
            </a:r>
          </a:p>
          <a:p>
            <a:pPr>
              <a:buNone/>
            </a:pPr>
            <a:endParaRPr lang="nl-NL" sz="2800" dirty="0">
              <a:sym typeface="Wingdings" pitchFamily="2" charset="2"/>
            </a:endParaRPr>
          </a:p>
          <a:p>
            <a:r>
              <a:rPr lang="nl-NL" sz="2800" dirty="0">
                <a:sym typeface="Wingdings" pitchFamily="2" charset="2"/>
              </a:rPr>
              <a:t>Diepte na 6 weken 40cm </a:t>
            </a:r>
            <a:r>
              <a:rPr lang="nl-NL" sz="2800" dirty="0"/>
              <a:t> </a:t>
            </a:r>
          </a:p>
          <a:p>
            <a:r>
              <a:rPr lang="nl-NL" sz="2800" dirty="0"/>
              <a:t>Diepte bij ongestoord profiel 120cm</a:t>
            </a:r>
          </a:p>
          <a:p>
            <a:endParaRPr lang="nl-NL" sz="2800" dirty="0"/>
          </a:p>
          <a:p>
            <a:r>
              <a:rPr lang="nl-NL" sz="2800" dirty="0"/>
              <a:t>Groei richting wortels hangt af van temperatuur </a:t>
            </a:r>
          </a:p>
          <a:p>
            <a:pPr>
              <a:buNone/>
            </a:pPr>
            <a:r>
              <a:rPr lang="nl-NL" dirty="0"/>
              <a:t>		</a:t>
            </a:r>
          </a:p>
          <a:p>
            <a:pPr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11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90718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Bloei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340768"/>
            <a:ext cx="8507288" cy="512060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sz="2800" dirty="0"/>
              <a:t>= overgang van vegetatieve naar generatieve ontwikkeling</a:t>
            </a:r>
          </a:p>
          <a:p>
            <a:pPr>
              <a:buNone/>
            </a:pPr>
            <a:endParaRPr lang="nl-NL" sz="2800" dirty="0"/>
          </a:p>
          <a:p>
            <a:pPr>
              <a:buNone/>
            </a:pPr>
            <a:r>
              <a:rPr lang="nl-NL" sz="2800" dirty="0"/>
              <a:t>Mannelijk</a:t>
            </a:r>
            <a:r>
              <a:rPr lang="nl-NL" sz="2800" dirty="0">
                <a:sym typeface="Wingdings" pitchFamily="2" charset="2"/>
              </a:rPr>
              <a:t> start met meeldraden </a:t>
            </a:r>
          </a:p>
          <a:p>
            <a:pPr>
              <a:buNone/>
            </a:pPr>
            <a:r>
              <a:rPr lang="nl-NL" sz="2800" dirty="0">
                <a:sym typeface="Wingdings" pitchFamily="2" charset="2"/>
              </a:rPr>
              <a:t>Vrouwelijk kolfkwasten </a:t>
            </a:r>
          </a:p>
          <a:p>
            <a:pPr>
              <a:buNone/>
            </a:pPr>
            <a:endParaRPr lang="nl-NL" sz="2800" dirty="0">
              <a:sym typeface="Wingdings" pitchFamily="2" charset="2"/>
            </a:endParaRPr>
          </a:p>
          <a:p>
            <a:pPr>
              <a:buNone/>
            </a:pPr>
            <a:r>
              <a:rPr lang="nl-NL" sz="2800" dirty="0">
                <a:sym typeface="Wingdings" pitchFamily="2" charset="2"/>
              </a:rPr>
              <a:t>Tijdstip bloei is rasafhankelijk</a:t>
            </a:r>
          </a:p>
          <a:p>
            <a:pPr>
              <a:buNone/>
            </a:pPr>
            <a:r>
              <a:rPr lang="nl-NL" sz="2800" dirty="0">
                <a:sym typeface="Wingdings" pitchFamily="2" charset="2"/>
              </a:rPr>
              <a:t>Tijdens en vlak na de bloei is gewas gevoelig stressfactoren</a:t>
            </a:r>
          </a:p>
          <a:p>
            <a:pPr>
              <a:buFontTx/>
              <a:buChar char="-"/>
            </a:pPr>
            <a:r>
              <a:rPr lang="nl-NL" sz="2800" dirty="0">
                <a:sym typeface="Wingdings" pitchFamily="2" charset="2"/>
              </a:rPr>
              <a:t>Vochttekort </a:t>
            </a:r>
          </a:p>
          <a:p>
            <a:pPr>
              <a:buFontTx/>
              <a:buChar char="-"/>
            </a:pPr>
            <a:r>
              <a:rPr lang="nl-NL" sz="2800" dirty="0">
                <a:sym typeface="Wingdings" pitchFamily="2" charset="2"/>
              </a:rPr>
              <a:t>Temperatuur </a:t>
            </a:r>
          </a:p>
          <a:p>
            <a:pPr>
              <a:buFontTx/>
              <a:buChar char="-"/>
            </a:pPr>
            <a:r>
              <a:rPr lang="nl-NL" sz="2800" dirty="0">
                <a:sym typeface="Wingdings" pitchFamily="2" charset="2"/>
              </a:rPr>
              <a:t>Lichtintensiteit </a:t>
            </a:r>
          </a:p>
          <a:p>
            <a:pPr>
              <a:buNone/>
            </a:pPr>
            <a:endParaRPr lang="nl-NL" dirty="0">
              <a:sym typeface="Wingdings" pitchFamily="2" charset="2"/>
            </a:endParaRPr>
          </a:p>
          <a:p>
            <a:pPr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12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97000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Korrelvulling en </a:t>
            </a:r>
            <a:r>
              <a:rPr lang="nl-NL" dirty="0" err="1"/>
              <a:t>afrijping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8608" y="1215614"/>
            <a:ext cx="8586788" cy="4913723"/>
          </a:xfrm>
        </p:spPr>
        <p:txBody>
          <a:bodyPr/>
          <a:lstStyle/>
          <a:p>
            <a:pPr>
              <a:buNone/>
            </a:pPr>
            <a:r>
              <a:rPr lang="nl-NL" sz="2800" dirty="0"/>
              <a:t>= herverdeling van suikers en nutriënten uit de stengel naar de kolf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13</a:t>
            </a:fld>
            <a:endParaRPr lang="en-US" altLang="nl-NL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882" y="2780928"/>
            <a:ext cx="8817118" cy="372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457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14</a:t>
            </a:fld>
            <a:endParaRPr lang="en-US" altLang="nl-NL"/>
          </a:p>
        </p:txBody>
      </p:sp>
      <p:pic>
        <p:nvPicPr>
          <p:cNvPr id="68610" name="Picture 2" descr="http://orca.maismanager.be/Portals/15/Afbeeldingen/groot/blz-52-5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52" y="980728"/>
            <a:ext cx="9149252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7097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Beïnvloeding ontwikkeling, productie en kwaliteit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56792"/>
            <a:ext cx="7773988" cy="4824536"/>
          </a:xfrm>
        </p:spPr>
        <p:txBody>
          <a:bodyPr/>
          <a:lstStyle/>
          <a:p>
            <a:r>
              <a:rPr lang="nl-NL" sz="2400" b="1" dirty="0"/>
              <a:t>Daglengte en intensiteit </a:t>
            </a:r>
          </a:p>
          <a:p>
            <a:pPr>
              <a:buNone/>
            </a:pPr>
            <a:r>
              <a:rPr lang="nl-NL" sz="2400" dirty="0"/>
              <a:t>	Korte dag plant</a:t>
            </a:r>
            <a:r>
              <a:rPr lang="nl-NL" sz="2400" dirty="0">
                <a:sym typeface="Wingdings" pitchFamily="2" charset="2"/>
              </a:rPr>
              <a:t> bij lange dagen meer blad</a:t>
            </a:r>
          </a:p>
          <a:p>
            <a:pPr>
              <a:buNone/>
            </a:pPr>
            <a:r>
              <a:rPr lang="nl-NL" sz="2400" dirty="0">
                <a:sym typeface="Wingdings" pitchFamily="2" charset="2"/>
              </a:rPr>
              <a:t>    Veel licht in najaar zorgt voor hoger kolfaandeel, zetmeelgehalte en voederwaarde  </a:t>
            </a:r>
          </a:p>
          <a:p>
            <a:pPr>
              <a:buNone/>
            </a:pPr>
            <a:endParaRPr lang="nl-NL" sz="2400" dirty="0"/>
          </a:p>
          <a:p>
            <a:r>
              <a:rPr lang="nl-NL" sz="2400" b="1" dirty="0"/>
              <a:t>Temperatuur </a:t>
            </a:r>
          </a:p>
          <a:p>
            <a:pPr>
              <a:buNone/>
            </a:pPr>
            <a:r>
              <a:rPr lang="nl-NL" sz="2400" b="1" dirty="0"/>
              <a:t>	</a:t>
            </a:r>
            <a:r>
              <a:rPr lang="nl-NL" sz="2400" dirty="0"/>
              <a:t>Hogere temperatuur </a:t>
            </a:r>
            <a:r>
              <a:rPr lang="nl-NL" sz="2400" dirty="0">
                <a:sym typeface="Wingdings" pitchFamily="2" charset="2"/>
              </a:rPr>
              <a:t> sneller kiemen, vroeger bloeien, hoger kolfaandeel, hoger zetmeelgehalte en voederwaarde </a:t>
            </a:r>
            <a:endParaRPr lang="nl-NL" sz="2400" b="1" dirty="0"/>
          </a:p>
          <a:p>
            <a:pPr>
              <a:buNone/>
            </a:pPr>
            <a:r>
              <a:rPr lang="nl-NL" sz="2000" dirty="0"/>
              <a:t>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15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63834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Beïnvloeding ontwikkeling, productie en kwaliteit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4929411"/>
          </a:xfrm>
        </p:spPr>
        <p:txBody>
          <a:bodyPr/>
          <a:lstStyle/>
          <a:p>
            <a:r>
              <a:rPr lang="nl-NL" sz="2400" b="1" dirty="0"/>
              <a:t>Vochtvoorziening </a:t>
            </a:r>
          </a:p>
          <a:p>
            <a:pPr>
              <a:buNone/>
            </a:pPr>
            <a:r>
              <a:rPr lang="nl-NL" sz="2400" dirty="0"/>
              <a:t>	vochttekort tijdens bloei(juli) is schadelijk</a:t>
            </a:r>
            <a:r>
              <a:rPr lang="nl-NL" sz="2400" dirty="0">
                <a:sym typeface="Wingdings" pitchFamily="2" charset="2"/>
              </a:rPr>
              <a:t> laag kolfaandeel  laag zetmeelgehalte</a:t>
            </a:r>
          </a:p>
          <a:p>
            <a:pPr>
              <a:buNone/>
            </a:pPr>
            <a:endParaRPr lang="nl-NL" sz="2400" dirty="0">
              <a:sym typeface="Wingdings" pitchFamily="2" charset="2"/>
            </a:endParaRPr>
          </a:p>
          <a:p>
            <a:pPr>
              <a:buNone/>
            </a:pPr>
            <a:r>
              <a:rPr lang="nl-NL" sz="2400" dirty="0">
                <a:sym typeface="Wingdings" pitchFamily="2" charset="2"/>
              </a:rPr>
              <a:t>	productie en opname nutriënten loopt terug</a:t>
            </a:r>
          </a:p>
          <a:p>
            <a:pPr>
              <a:buNone/>
            </a:pPr>
            <a:endParaRPr lang="nl-NL" sz="2400" dirty="0">
              <a:sym typeface="Wingdings" pitchFamily="2" charset="2"/>
            </a:endParaRPr>
          </a:p>
          <a:p>
            <a:pPr>
              <a:buNone/>
            </a:pPr>
            <a:r>
              <a:rPr lang="nl-NL" sz="2400" dirty="0">
                <a:sym typeface="Wingdings" pitchFamily="2" charset="2"/>
              </a:rPr>
              <a:t>	veroudering celwanden  slechte verteerbaarheid </a:t>
            </a:r>
          </a:p>
          <a:p>
            <a:pPr>
              <a:buNone/>
            </a:pPr>
            <a:endParaRPr lang="nl-NL" sz="2000" dirty="0"/>
          </a:p>
          <a:p>
            <a:pPr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16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02209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17</a:t>
            </a:fld>
            <a:endParaRPr lang="en-US" altLang="nl-NL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3850"/>
            <a:ext cx="6858000" cy="620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0965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Beïnvloeding ontwikkeling, productie en kwaliteit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>
            <a:normAutofit/>
          </a:bodyPr>
          <a:lstStyle/>
          <a:p>
            <a:r>
              <a:rPr lang="nl-NL" sz="2400" b="1" dirty="0"/>
              <a:t>Nutriëntenvoorziening </a:t>
            </a:r>
          </a:p>
          <a:p>
            <a:pPr>
              <a:buNone/>
            </a:pPr>
            <a:r>
              <a:rPr lang="nl-NL" sz="2400" dirty="0"/>
              <a:t>Grootste deel nutriënten wordt voor de bloei opgenomen </a:t>
            </a:r>
          </a:p>
          <a:p>
            <a:pPr>
              <a:buNone/>
            </a:pPr>
            <a:endParaRPr lang="nl-NL" sz="2400" dirty="0"/>
          </a:p>
          <a:p>
            <a:pPr>
              <a:buNone/>
            </a:pPr>
            <a:r>
              <a:rPr lang="nl-NL" sz="2400" dirty="0"/>
              <a:t>Na de bloei vindt herverdeling plaats van de verschillende stoffen plaats (stikstof, fosfaat, kali)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18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53653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2051720" y="333375"/>
            <a:ext cx="4979318" cy="652463"/>
          </a:xfrm>
        </p:spPr>
        <p:txBody>
          <a:bodyPr/>
          <a:lstStyle/>
          <a:p>
            <a:pPr eaLnBrk="1" hangingPunct="1"/>
            <a:r>
              <a:rPr lang="nl-NL" altLang="nl-NL" dirty="0"/>
              <a:t>Opbrengst &amp; voederwaarde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875"/>
            <a:ext cx="8218488" cy="47132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nl-NL" altLang="nl-NL"/>
              <a:t>               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691680" y="1430087"/>
          <a:ext cx="6313408" cy="383261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803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68">
                <a:tc>
                  <a:txBody>
                    <a:bodyPr/>
                    <a:lstStyle/>
                    <a:p>
                      <a:r>
                        <a:rPr lang="nl-NL" sz="2800" b="1" dirty="0"/>
                        <a:t>Gewas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/>
                        <a:t>Ton </a:t>
                      </a:r>
                      <a:r>
                        <a:rPr lang="nl-NL" sz="2800" b="1" dirty="0" err="1"/>
                        <a:t>ds</a:t>
                      </a:r>
                      <a:r>
                        <a:rPr lang="nl-NL" sz="2800" b="1" dirty="0"/>
                        <a:t>/ha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/>
                        <a:t>VEM</a:t>
                      </a: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224">
                <a:tc>
                  <a:txBody>
                    <a:bodyPr/>
                    <a:lstStyle/>
                    <a:p>
                      <a:r>
                        <a:rPr lang="nl-NL" sz="2800" dirty="0"/>
                        <a:t>Snijmaïs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16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950</a:t>
                      </a: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224">
                <a:tc>
                  <a:txBody>
                    <a:bodyPr/>
                    <a:lstStyle/>
                    <a:p>
                      <a:r>
                        <a:rPr lang="nl-NL" sz="2800" dirty="0"/>
                        <a:t>Korrelmaïs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7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1200</a:t>
                      </a: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224">
                <a:tc>
                  <a:txBody>
                    <a:bodyPr/>
                    <a:lstStyle/>
                    <a:p>
                      <a:r>
                        <a:rPr lang="nl-NL" sz="2800" dirty="0"/>
                        <a:t>MKS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9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1050</a:t>
                      </a: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224">
                <a:tc>
                  <a:txBody>
                    <a:bodyPr/>
                    <a:lstStyle/>
                    <a:p>
                      <a:r>
                        <a:rPr lang="nl-NL" sz="2800" dirty="0"/>
                        <a:t>CCM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8</a:t>
                      </a: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1150</a:t>
                      </a: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22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plant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196752"/>
            <a:ext cx="77152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/>
              <a:t>Vegetatief 			</a:t>
            </a:r>
          </a:p>
          <a:p>
            <a:pPr>
              <a:buNone/>
            </a:pPr>
            <a:r>
              <a:rPr lang="nl-NL" sz="2800" dirty="0"/>
              <a:t> - wortelstelsel </a:t>
            </a:r>
          </a:p>
          <a:p>
            <a:pPr>
              <a:buNone/>
            </a:pPr>
            <a:r>
              <a:rPr lang="nl-NL" sz="2800" dirty="0"/>
              <a:t> - stengel </a:t>
            </a:r>
          </a:p>
          <a:p>
            <a:pPr>
              <a:buNone/>
            </a:pPr>
            <a:r>
              <a:rPr lang="nl-NL" sz="2800" dirty="0"/>
              <a:t> - bladeren</a:t>
            </a:r>
          </a:p>
          <a:p>
            <a:pPr>
              <a:buNone/>
            </a:pPr>
            <a:endParaRPr lang="nl-NL" sz="2800" dirty="0"/>
          </a:p>
          <a:p>
            <a:pPr>
              <a:buNone/>
            </a:pPr>
            <a:r>
              <a:rPr lang="nl-NL" sz="2800" dirty="0"/>
              <a:t>Generatief </a:t>
            </a:r>
          </a:p>
          <a:p>
            <a:pPr>
              <a:buNone/>
            </a:pPr>
            <a:r>
              <a:rPr lang="nl-NL" sz="2800" dirty="0"/>
              <a:t> - kolf </a:t>
            </a:r>
          </a:p>
          <a:p>
            <a:pPr>
              <a:buNone/>
            </a:pPr>
            <a:r>
              <a:rPr lang="nl-NL" sz="2800" dirty="0"/>
              <a:t> - pluim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2</a:t>
            </a:fld>
            <a:endParaRPr lang="en-US" alt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1" y="-33714"/>
            <a:ext cx="3494217" cy="710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3209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Drogestof productie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923" y="1062070"/>
            <a:ext cx="2904565" cy="2885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dirty="0"/>
              <a:t>    Droge stof verdeling tijdens groeiseizoen maïs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   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20</a:t>
            </a:fld>
            <a:endParaRPr lang="en-US" altLang="nl-NL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 r="17409"/>
          <a:stretch>
            <a:fillRect/>
          </a:stretch>
        </p:blipFill>
        <p:spPr bwMode="auto">
          <a:xfrm>
            <a:off x="2771800" y="1268761"/>
            <a:ext cx="6151428" cy="554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1072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Kwaliteit snijmaïs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113"/>
            <a:ext cx="8219256" cy="4113212"/>
          </a:xfrm>
        </p:spPr>
        <p:txBody>
          <a:bodyPr/>
          <a:lstStyle/>
          <a:p>
            <a:pPr>
              <a:buNone/>
            </a:pPr>
            <a:r>
              <a:rPr lang="nl-NL" sz="2800" dirty="0"/>
              <a:t>Kwaliteit snijmaïs = </a:t>
            </a:r>
          </a:p>
          <a:p>
            <a:pPr>
              <a:buNone/>
            </a:pPr>
            <a:r>
              <a:rPr lang="nl-NL" sz="2800" dirty="0"/>
              <a:t>Voederwaarde, zetmeelgehalte en celwandverteerbaarheid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21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1487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Kwaliteit snijmaïs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219256" cy="48715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/>
              <a:t>Kwaliteit snijmaïs = </a:t>
            </a:r>
          </a:p>
          <a:p>
            <a:pPr>
              <a:buNone/>
            </a:pPr>
            <a:r>
              <a:rPr lang="nl-NL" sz="2800" dirty="0"/>
              <a:t>Voederwaarde, zetmeelgehalte en celwandverteerbaarheid</a:t>
            </a:r>
          </a:p>
          <a:p>
            <a:pPr>
              <a:buNone/>
            </a:pPr>
            <a:endParaRPr lang="nl-NL" sz="2800" dirty="0"/>
          </a:p>
          <a:p>
            <a:pPr>
              <a:buNone/>
            </a:pPr>
            <a:r>
              <a:rPr lang="nl-NL" sz="2800" dirty="0"/>
              <a:t>Voerderwaarde = 	mate waarin de </a:t>
            </a:r>
            <a:r>
              <a:rPr lang="nl-NL" sz="2800" dirty="0" err="1"/>
              <a:t>ds</a:t>
            </a:r>
            <a:r>
              <a:rPr lang="nl-NL" sz="2800" dirty="0"/>
              <a:t> benut     </a:t>
            </a:r>
          </a:p>
          <a:p>
            <a:pPr>
              <a:buNone/>
            </a:pPr>
            <a:r>
              <a:rPr lang="nl-NL" sz="2800" dirty="0"/>
              <a:t>                                      kan worden</a:t>
            </a:r>
          </a:p>
          <a:p>
            <a:pPr>
              <a:buNone/>
            </a:pPr>
            <a:endParaRPr lang="nl-NL" sz="2800" dirty="0"/>
          </a:p>
          <a:p>
            <a:pPr>
              <a:buNone/>
            </a:pPr>
            <a:r>
              <a:rPr lang="nl-NL" sz="2800" dirty="0"/>
              <a:t>				VEM Voedereenheden melk </a:t>
            </a:r>
          </a:p>
          <a:p>
            <a:pPr>
              <a:buNone/>
            </a:pPr>
            <a:r>
              <a:rPr lang="nl-NL" sz="2800" dirty="0"/>
              <a:t>				</a:t>
            </a:r>
            <a:r>
              <a:rPr lang="nl-NL" sz="2800" dirty="0" err="1"/>
              <a:t>VEVl</a:t>
            </a:r>
            <a:r>
              <a:rPr lang="nl-NL" sz="2800" dirty="0"/>
              <a:t> Voedereenheden vlees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81004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113"/>
            <a:ext cx="8363272" cy="4113212"/>
          </a:xfrm>
        </p:spPr>
        <p:txBody>
          <a:bodyPr/>
          <a:lstStyle/>
          <a:p>
            <a:pPr>
              <a:buNone/>
            </a:pPr>
            <a:r>
              <a:rPr lang="nl-NL" sz="2800" dirty="0"/>
              <a:t>Zetmeelgehalte </a:t>
            </a:r>
            <a:r>
              <a:rPr lang="nl-NL" sz="2800" dirty="0">
                <a:sym typeface="Wingdings" pitchFamily="2" charset="2"/>
              </a:rPr>
              <a:t> hangt samen met kolfaandeel</a:t>
            </a:r>
          </a:p>
          <a:p>
            <a:pPr>
              <a:buNone/>
            </a:pPr>
            <a:endParaRPr lang="nl-NL" sz="2800" dirty="0">
              <a:sym typeface="Wingdings" pitchFamily="2" charset="2"/>
            </a:endParaRPr>
          </a:p>
          <a:p>
            <a:pPr>
              <a:buNone/>
            </a:pPr>
            <a:r>
              <a:rPr lang="nl-NL" sz="2800" dirty="0">
                <a:sym typeface="Wingdings" pitchFamily="2" charset="2"/>
              </a:rPr>
              <a:t>Opslag van koolhydraten in de kolf= zetmeel </a:t>
            </a:r>
          </a:p>
          <a:p>
            <a:pPr>
              <a:buNone/>
            </a:pPr>
            <a:endParaRPr lang="nl-NL" sz="2800" dirty="0">
              <a:sym typeface="Wingdings" pitchFamily="2" charset="2"/>
            </a:endParaRPr>
          </a:p>
          <a:p>
            <a:pPr>
              <a:buNone/>
            </a:pPr>
            <a:r>
              <a:rPr lang="nl-NL" sz="2800" dirty="0">
                <a:sym typeface="Wingdings" pitchFamily="2" charset="2"/>
              </a:rPr>
              <a:t>Toename drogestofgehalte= toename van zetmeelgehalte</a:t>
            </a:r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23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35656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16113"/>
            <a:ext cx="8589981" cy="4113212"/>
          </a:xfrm>
        </p:spPr>
        <p:txBody>
          <a:bodyPr/>
          <a:lstStyle/>
          <a:p>
            <a:pPr>
              <a:buNone/>
            </a:pPr>
            <a:r>
              <a:rPr lang="nl-NL" sz="2800" dirty="0"/>
              <a:t>Celwandverteerbaarheid = verteerbaarheid van   </a:t>
            </a:r>
          </a:p>
          <a:p>
            <a:pPr>
              <a:buNone/>
            </a:pPr>
            <a:r>
              <a:rPr lang="nl-NL" sz="2800" dirty="0"/>
              <a:t>                                        verschillende bestandsdelen </a:t>
            </a:r>
          </a:p>
          <a:p>
            <a:pPr>
              <a:buNone/>
            </a:pPr>
            <a:endParaRPr lang="nl-NL" sz="2800" dirty="0"/>
          </a:p>
          <a:p>
            <a:pPr>
              <a:buNone/>
            </a:pPr>
            <a:r>
              <a:rPr lang="nl-NL" sz="2800" dirty="0"/>
              <a:t>Toename van zetmeelgehalte = afname  </a:t>
            </a:r>
          </a:p>
          <a:p>
            <a:pPr>
              <a:buNone/>
            </a:pPr>
            <a:r>
              <a:rPr lang="nl-NL" sz="2800" dirty="0"/>
              <a:t>                                                    celwandgehalte </a:t>
            </a:r>
          </a:p>
          <a:p>
            <a:pPr>
              <a:buNone/>
            </a:pPr>
            <a:endParaRPr lang="nl-NL" sz="2800" dirty="0"/>
          </a:p>
          <a:p>
            <a:pPr algn="ctr">
              <a:buNone/>
            </a:pPr>
            <a:r>
              <a:rPr lang="nl-NL" sz="2800" dirty="0"/>
              <a:t>Verteerbaarheid neemt af, wanneer celwanden ouder worden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24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26367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Wiki voedergewassen</a:t>
            </a:r>
          </a:p>
          <a:p>
            <a:r>
              <a:rPr lang="nl-NL" sz="2800" dirty="0"/>
              <a:t>Lees hoofdstuk 2 Handboek snijmaïs</a:t>
            </a:r>
          </a:p>
          <a:p>
            <a:r>
              <a:rPr lang="nl-NL" sz="2800" dirty="0"/>
              <a:t>Maak vragen hoofdstuk 2 Werkboek snijmaïs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25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86319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Vegetatief (stengel en blad)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Begint met bladeren </a:t>
            </a:r>
            <a:r>
              <a:rPr lang="nl-NL" sz="2800" dirty="0">
                <a:sym typeface="Wingdings" pitchFamily="2" charset="2"/>
              </a:rPr>
              <a:t> stengel </a:t>
            </a:r>
          </a:p>
          <a:p>
            <a:r>
              <a:rPr lang="nl-NL" sz="2800" dirty="0">
                <a:sym typeface="Wingdings" pitchFamily="2" charset="2"/>
              </a:rPr>
              <a:t>Lengte tot 4 meter </a:t>
            </a:r>
          </a:p>
          <a:p>
            <a:r>
              <a:rPr lang="nl-NL" sz="2800" dirty="0">
                <a:sym typeface="Wingdings" pitchFamily="2" charset="2"/>
              </a:rPr>
              <a:t>Weinig zijstengels </a:t>
            </a:r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0306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Generatief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7773988" cy="4401244"/>
          </a:xfrm>
        </p:spPr>
        <p:txBody>
          <a:bodyPr/>
          <a:lstStyle/>
          <a:p>
            <a:r>
              <a:rPr lang="nl-NL" sz="2800" dirty="0"/>
              <a:t>Tweeslachtige en </a:t>
            </a:r>
            <a:r>
              <a:rPr lang="nl-NL" sz="2800" dirty="0" err="1"/>
              <a:t>éénhuizige</a:t>
            </a:r>
            <a:r>
              <a:rPr lang="nl-NL" sz="2800" dirty="0"/>
              <a:t> plant </a:t>
            </a:r>
          </a:p>
          <a:p>
            <a:pPr>
              <a:buNone/>
            </a:pPr>
            <a:r>
              <a:rPr lang="nl-NL" dirty="0"/>
              <a:t>		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4</a:t>
            </a:fld>
            <a:endParaRPr lang="en-US" alt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2015892"/>
            <a:ext cx="9505056" cy="430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807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Wortels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001823"/>
            <a:ext cx="7973820" cy="4929411"/>
          </a:xfrm>
        </p:spPr>
        <p:txBody>
          <a:bodyPr/>
          <a:lstStyle/>
          <a:p>
            <a:r>
              <a:rPr lang="nl-NL" sz="2800" dirty="0"/>
              <a:t>1 wortelkiem met zijwortels</a:t>
            </a:r>
          </a:p>
          <a:p>
            <a:pPr marL="0" indent="0">
              <a:buNone/>
            </a:pPr>
            <a:endParaRPr lang="nl-NL" sz="2800" dirty="0"/>
          </a:p>
          <a:p>
            <a:r>
              <a:rPr lang="nl-NL" sz="2800" dirty="0"/>
              <a:t>Kroonwortels aan stengelknopen </a:t>
            </a:r>
            <a:r>
              <a:rPr lang="nl-NL" sz="2800" dirty="0">
                <a:sym typeface="Wingdings" pitchFamily="2" charset="2"/>
              </a:rPr>
              <a:t> versteviging en evt. opname vocht en nutriënten </a:t>
            </a:r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5</a:t>
            </a:fld>
            <a:endParaRPr lang="en-US" altLang="nl-NL"/>
          </a:p>
        </p:txBody>
      </p:sp>
      <p:pic>
        <p:nvPicPr>
          <p:cNvPr id="4098" name="Picture 2" descr="http://www.groen.net/uploadedImages/Opzoeken/Tuinwoordenboek/steunworte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3851920" cy="3248454"/>
          </a:xfrm>
          <a:prstGeom prst="rect">
            <a:avLst/>
          </a:prstGeom>
          <a:noFill/>
        </p:spPr>
      </p:pic>
      <p:pic>
        <p:nvPicPr>
          <p:cNvPr id="4100" name="Picture 4" descr="https://pbs.twimg.com/media/BuSCttKCYAEWGoB.jpg:large"/>
          <p:cNvPicPr>
            <a:picLocks noChangeAspect="1" noChangeArrowheads="1"/>
          </p:cNvPicPr>
          <p:nvPr/>
        </p:nvPicPr>
        <p:blipFill>
          <a:blip r:embed="rId4" cstate="print"/>
          <a:srcRect l="50400" b="28301"/>
          <a:stretch>
            <a:fillRect/>
          </a:stretch>
        </p:blipFill>
        <p:spPr bwMode="auto">
          <a:xfrm>
            <a:off x="611560" y="3265506"/>
            <a:ext cx="2880320" cy="3043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797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u="sng" dirty="0">
                <a:hlinkClick r:id="rId2"/>
              </a:rPr>
              <a:t>http://www.schooltv.nl/video/hoe-groeit-mais-het-hele-groeiproces-van-maiskorrel-tot-maiskolf/</a:t>
            </a:r>
            <a:endParaRPr lang="nl-NL" altLang="nl-NL" u="sng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04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Ontwikkeling plant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sz="2800" dirty="0"/>
              <a:t>Ontwikkelstadia</a:t>
            </a:r>
          </a:p>
          <a:p>
            <a:r>
              <a:rPr lang="nl-NL" sz="2800" dirty="0"/>
              <a:t>Kieming </a:t>
            </a:r>
          </a:p>
          <a:p>
            <a:r>
              <a:rPr lang="nl-NL" sz="2800" dirty="0"/>
              <a:t>Vegetatieve ontwikkeling </a:t>
            </a:r>
          </a:p>
          <a:p>
            <a:r>
              <a:rPr lang="nl-NL" sz="2800" dirty="0"/>
              <a:t>Bloei </a:t>
            </a:r>
          </a:p>
          <a:p>
            <a:r>
              <a:rPr lang="nl-NL" sz="2800" dirty="0"/>
              <a:t>Korrelvulling </a:t>
            </a:r>
          </a:p>
          <a:p>
            <a:r>
              <a:rPr lang="nl-NL" sz="2800" dirty="0" err="1"/>
              <a:t>Afrijping</a:t>
            </a:r>
            <a:r>
              <a:rPr lang="nl-NL" sz="2800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7730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8</a:t>
            </a:fld>
            <a:endParaRPr lang="en-US" altLang="nl-NL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5288"/>
            <a:ext cx="7164288" cy="64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9599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Kieming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4929411"/>
          </a:xfrm>
        </p:spPr>
        <p:txBody>
          <a:bodyPr/>
          <a:lstStyle/>
          <a:p>
            <a:r>
              <a:rPr lang="nl-NL" sz="2800" dirty="0"/>
              <a:t>Minimum 8-10 graden bodemtemperatuur </a:t>
            </a:r>
          </a:p>
          <a:p>
            <a:r>
              <a:rPr lang="nl-NL" sz="2800" dirty="0"/>
              <a:t>Eind april </a:t>
            </a:r>
          </a:p>
          <a:p>
            <a:r>
              <a:rPr lang="nl-NL" sz="2800" dirty="0"/>
              <a:t>Aanwezigheid van voldoende water en zuurstof</a:t>
            </a:r>
          </a:p>
          <a:p>
            <a:r>
              <a:rPr lang="nl-NL" sz="2800" dirty="0"/>
              <a:t>1 kiemwortel</a:t>
            </a:r>
          </a:p>
          <a:p>
            <a:r>
              <a:rPr lang="nl-NL" sz="2800" dirty="0"/>
              <a:t>Zaai </a:t>
            </a:r>
            <a:r>
              <a:rPr lang="nl-NL" sz="2800" dirty="0">
                <a:sym typeface="Wingdings" pitchFamily="2" charset="2"/>
              </a:rPr>
              <a:t> opkomst = </a:t>
            </a:r>
          </a:p>
          <a:p>
            <a:pPr>
              <a:buNone/>
            </a:pPr>
            <a:r>
              <a:rPr lang="nl-NL" sz="2800" dirty="0">
                <a:sym typeface="Wingdings" pitchFamily="2" charset="2"/>
              </a:rPr>
              <a:t>    1 tot 3 weken </a:t>
            </a:r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3D532-9ACD-4043-B0D4-E0B49258A2F0}" type="slidenum">
              <a:rPr lang="en-US" altLang="nl-NL" smtClean="0"/>
              <a:pPr>
                <a:defRPr/>
              </a:pPr>
              <a:t>9</a:t>
            </a:fld>
            <a:endParaRPr lang="en-US" altLang="nl-NL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046214"/>
            <a:ext cx="46457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7950507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64CDD39C39648B1ABEE99F3BACD5D" ma:contentTypeVersion="0" ma:contentTypeDescription="Een nieuw document maken." ma:contentTypeScope="" ma:versionID="8fc9deaf3217af4824c090a6e5240c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17e5968c79d9fe2fc9f8835eee23f5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B63730-AD36-4F0C-8C61-D94915E3C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 - basis ppt</Template>
  <TotalTime>379</TotalTime>
  <Words>751</Words>
  <Application>Microsoft Office PowerPoint</Application>
  <PresentationFormat>Diavoorstelling (4:3)</PresentationFormat>
  <Paragraphs>213</Paragraphs>
  <Slides>25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Calibri</vt:lpstr>
      <vt:lpstr>Yuverta</vt:lpstr>
      <vt:lpstr>2. Het gewas </vt:lpstr>
      <vt:lpstr>De plant </vt:lpstr>
      <vt:lpstr>Vegetatief (stengel en blad)</vt:lpstr>
      <vt:lpstr>Generatief </vt:lpstr>
      <vt:lpstr>Wortels</vt:lpstr>
      <vt:lpstr>PowerPoint-presentatie</vt:lpstr>
      <vt:lpstr>Ontwikkeling plant</vt:lpstr>
      <vt:lpstr>PowerPoint-presentatie</vt:lpstr>
      <vt:lpstr>Kieming </vt:lpstr>
      <vt:lpstr>Blad- en stengelontwikkeling </vt:lpstr>
      <vt:lpstr>Wortelontwikkeling</vt:lpstr>
      <vt:lpstr>Bloei </vt:lpstr>
      <vt:lpstr>Korrelvulling en afrijping </vt:lpstr>
      <vt:lpstr>PowerPoint-presentatie</vt:lpstr>
      <vt:lpstr>Beïnvloeding ontwikkeling, productie en kwaliteit</vt:lpstr>
      <vt:lpstr>Beïnvloeding ontwikkeling, productie en kwaliteit</vt:lpstr>
      <vt:lpstr>PowerPoint-presentatie</vt:lpstr>
      <vt:lpstr>Beïnvloeding ontwikkeling, productie en kwaliteit</vt:lpstr>
      <vt:lpstr>Opbrengst &amp; voederwaarde</vt:lpstr>
      <vt:lpstr>Drogestof productie </vt:lpstr>
      <vt:lpstr>Kwaliteit snijmaïs</vt:lpstr>
      <vt:lpstr>Kwaliteit snijmaïs</vt:lpstr>
      <vt:lpstr>PowerPoint-presentatie</vt:lpstr>
      <vt:lpstr>PowerPoint-presentatie</vt:lpstr>
      <vt:lpstr>Opdracht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Sandra Thijssen</dc:creator>
  <dc:description>Template by HQ Solutions</dc:description>
  <cp:lastModifiedBy>Carolien Sengers</cp:lastModifiedBy>
  <cp:revision>38</cp:revision>
  <dcterms:created xsi:type="dcterms:W3CDTF">2021-03-01T11:59:21Z</dcterms:created>
  <dcterms:modified xsi:type="dcterms:W3CDTF">2022-10-12T11:36:05Z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0x01010007464CDD39C39648B1ABEE99F3BACD5D</vt:lpwstr>
  </property>
</Properties>
</file>